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2399288" cy="43200638"/>
  <p:notesSz cx="6858000" cy="9144000"/>
  <p:defaultTextStyle>
    <a:defPPr>
      <a:defRPr lang="pt-BR"/>
    </a:defPPr>
    <a:lvl1pPr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1812925" indent="-1355725"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3627438" indent="-2713038"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5441950" indent="-4070350"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7256463" indent="-5427663"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7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7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7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7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196" autoAdjust="0"/>
  </p:normalViewPr>
  <p:slideViewPr>
    <p:cSldViewPr snapToGrid="0" snapToObjects="1">
      <p:cViewPr>
        <p:scale>
          <a:sx n="30" d="100"/>
          <a:sy n="30" d="100"/>
        </p:scale>
        <p:origin x="1186" y="-455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38EF82B-F2BF-3B3B-6311-6A5DCA0066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EFEE2DF-14FA-1427-5EFF-ECC794EAD7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1664D-AEE8-441F-B2D4-FEDDFE3D6308}" type="datetimeFigureOut">
              <a:rPr lang="pt-BR" smtClean="0"/>
              <a:t>29/08/2023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604F6B-CAA4-2FDA-A7BF-B487D5F97A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1B10541-3ECB-1362-BB17-DDA676D00E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3699C-F14B-4CA3-B76B-13E88067F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357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D0C28-16BD-4E32-BF76-30239C67D63C}" type="datetimeFigureOut">
              <a:rPr lang="pt-BR" smtClean="0"/>
              <a:t>29/08/2023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BB57-481A-40AC-9E85-44EC64CDCE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71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BB57-481A-40AC-9E85-44EC64CDCEF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67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AF47025-528D-BBE0-2B91-25AFFA5B9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27471"/>
          <a:stretch/>
        </p:blipFill>
        <p:spPr>
          <a:xfrm>
            <a:off x="-983456" y="0"/>
            <a:ext cx="34366199" cy="4431177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C3AC34D-2A10-444F-FDFC-7E87B15571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47288" y="38160619"/>
            <a:ext cx="11052000" cy="523675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F14998B-00BF-F202-7777-0FFF82812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7694"/>
          <a:stretch/>
        </p:blipFill>
        <p:spPr>
          <a:xfrm>
            <a:off x="0" y="685800"/>
            <a:ext cx="7498556" cy="55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9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263" y="2300288"/>
            <a:ext cx="27944762" cy="835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263" y="11499850"/>
            <a:ext cx="27944762" cy="2741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18B6B-8183-4EE3-BE84-7F5C8496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0EDE852-7BBF-4194-B868-62744B612890}" type="datetimeFigureOut">
              <a:rPr lang="pt-BR" altLang="pt-BR"/>
              <a:pPr>
                <a:defRPr/>
              </a:pPr>
              <a:t>29/08/2023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ACFCE-77B5-482B-812D-E21B38A8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03163-28A4-4878-8FE2-42349FCB7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1AB1320-E548-461B-A3CD-B83A6B2A83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409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D6EF9-A0CF-42E9-A8DF-2021A3F9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EF2021F-81C3-4234-B8A2-FD0D7924CAAC}" type="datetimeFigureOut">
              <a:rPr lang="pt-BR" altLang="pt-BR"/>
              <a:pPr>
                <a:defRPr/>
              </a:pPr>
              <a:t>29/08/2023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8204B-478A-4DB0-83CA-63F23693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D48DB-ED84-4194-B3B9-F98CA9EC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05C77EC-F497-4C30-A7F2-CCE2911543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185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263" y="2300288"/>
            <a:ext cx="27944762" cy="835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263" y="11499850"/>
            <a:ext cx="27944762" cy="27411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F1B58-8BB6-4128-88B1-5D31B8CC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8D96BB4-9EA6-4EFC-8AF4-0C74C919357E}" type="datetimeFigureOut">
              <a:rPr lang="pt-BR" altLang="pt-BR"/>
              <a:pPr>
                <a:defRPr/>
              </a:pPr>
              <a:t>29/08/2023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1262E-E8FE-4912-80F0-51D04D00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D1570-D07D-45A0-AC66-1760CCAC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57C5AAE-708B-4BC1-9DC4-4289FA8B0D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418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71459-CBFB-44FC-8CD4-09F2F638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ECDEB62-4745-41C8-AD06-B0657252B1D7}" type="datetimeFigureOut">
              <a:rPr lang="pt-BR" altLang="pt-BR"/>
              <a:pPr>
                <a:defRPr/>
              </a:pPr>
              <a:t>29/08/2023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1EAB0-D201-461A-A06F-32027718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5860-43C9-4185-9D1D-6CE1F16A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F89E123-7113-4022-A166-3750B4CBE4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106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263" y="2300288"/>
            <a:ext cx="27944762" cy="835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E5721D-0F4F-435D-9D46-BCD3AAC5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D852E6F-A8EA-4ABA-9145-A6B8E03ABA5B}" type="datetimeFigureOut">
              <a:rPr lang="pt-BR" altLang="pt-BR"/>
              <a:pPr>
                <a:defRPr/>
              </a:pPr>
              <a:t>29/08/2023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70B5B5-5C6F-4AF8-A582-3E5BD679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741C66-60FE-487D-831F-95893695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3102EB9-5447-4D15-9665-879955DCE6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230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70C488-DF58-4CCC-B6FF-0E1AC103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FB09D73-CF85-43BE-A2AB-371E1136D54B}" type="datetimeFigureOut">
              <a:rPr lang="pt-BR" altLang="pt-BR"/>
              <a:pPr>
                <a:defRPr/>
              </a:pPr>
              <a:t>29/08/2023</a:t>
            </a:fld>
            <a:endParaRPr lang="pt-BR" alt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3D94F8-56B0-4149-8CBA-716BEEB2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3C9B60-0A26-447B-AD36-2ED95D25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80A0BB1-FFAF-4295-92ED-7CB6837320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614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263" y="2300288"/>
            <a:ext cx="27944762" cy="835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22FE50-9984-4BE8-ACAE-8DB0B7C4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C6BCEEC-CCC1-4B37-A8F4-911F46AE5183}" type="datetimeFigureOut">
              <a:rPr lang="pt-BR" altLang="pt-BR"/>
              <a:pPr>
                <a:defRPr/>
              </a:pPr>
              <a:t>29/08/2023</a:t>
            </a:fld>
            <a:endParaRPr lang="pt-BR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A7E31C-99DE-4DF1-A28A-9143BF93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262DB4-0928-4864-917D-C1007130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C388D85-6A5F-49C5-A9EA-A5B30A0B6D0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07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7CB5CB-9DD2-4398-96F2-2BC94EB5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8F76E68-49E8-4317-8C57-483CCA1A9EDB}" type="datetimeFigureOut">
              <a:rPr lang="pt-BR" altLang="pt-BR"/>
              <a:pPr>
                <a:defRPr/>
              </a:pPr>
              <a:t>29/08/2023</a:t>
            </a:fld>
            <a:endParaRPr lang="pt-BR" alt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C09844-64E3-4835-824E-B90EDFA8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F46F45-8079-4A55-888C-F8C804D9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3127FAF-BD50-4E00-A70D-CFCD481414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151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87B73-A634-4B13-9CF8-CE3E4507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4B0653-512B-47CB-8FAF-452CB31557DA}" type="datetimeFigureOut">
              <a:rPr lang="pt-BR" altLang="pt-BR"/>
              <a:pPr>
                <a:defRPr/>
              </a:pPr>
              <a:t>29/08/2023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2274C9-BAD9-4F8B-AC49-7DA155BF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E7EC9A-B249-481B-851F-47ABD876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90600B3-9DD5-4F08-9654-40409EF15F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414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pPr lvl="0"/>
            <a:r>
              <a:rPr lang="en-US" noProof="0"/>
              <a:t>Arraste a imagem para o espaço reservado ou clique no ícone para adicionar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7A437-B036-473F-8DDB-394B8E91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1A2B94F-F190-412B-A416-B5B1B743729C}" type="datetimeFigureOut">
              <a:rPr lang="pt-BR" altLang="pt-BR"/>
              <a:pPr>
                <a:defRPr/>
              </a:pPr>
              <a:t>29/08/2023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4884F6-9937-4977-B1B1-637366FE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A6AEF6-1C50-4B98-93FB-21A33AD6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872F385-DE50-477A-AAA7-252A59596A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195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charset="0"/>
          <a:ea typeface="MS PGothic" pitchFamily="34" charset="-128"/>
        </a:defRPr>
      </a:lvl2pPr>
      <a:lvl3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charset="0"/>
          <a:ea typeface="MS PGothic" pitchFamily="34" charset="-128"/>
        </a:defRPr>
      </a:lvl3pPr>
      <a:lvl4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charset="0"/>
          <a:ea typeface="MS PGothic" pitchFamily="34" charset="-128"/>
        </a:defRPr>
      </a:lvl4pPr>
      <a:lvl5pPr algn="l" defTabSz="3238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charset="0"/>
          <a:ea typeface="MS PGothic" pitchFamily="34" charset="-128"/>
        </a:defRPr>
      </a:lvl5pPr>
      <a:lvl6pPr marL="4572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809625" indent="-809625" algn="l" defTabSz="3238500" rtl="0" eaLnBrk="0" fontAlgn="base" hangingPunct="0">
        <a:lnSpc>
          <a:spcPct val="90000"/>
        </a:lnSpc>
        <a:spcBef>
          <a:spcPts val="3538"/>
        </a:spcBef>
        <a:spcAft>
          <a:spcPct val="0"/>
        </a:spcAft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428875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49713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5668963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7288213" indent="-809625" algn="l" defTabSz="3238500" rtl="0" eaLnBrk="0" fontAlgn="base" hangingPunct="0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1E164A-401D-4426-8DCC-D76294929A26}"/>
              </a:ext>
            </a:extLst>
          </p:cNvPr>
          <p:cNvSpPr txBox="1"/>
          <p:nvPr/>
        </p:nvSpPr>
        <p:spPr>
          <a:xfrm>
            <a:off x="8226209" y="1243406"/>
            <a:ext cx="221888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500" dirty="0">
                <a:solidFill>
                  <a:schemeClr val="bg1"/>
                </a:solidFill>
              </a:rPr>
              <a:t>A DOR DO EXISTIR E A RELIGIÃO NA PERSPECTIVA DOS ESPÍRITAS</a:t>
            </a:r>
            <a:endParaRPr lang="pt-BR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CD8E41-EF03-4361-8D4C-377CC8997463}"/>
              </a:ext>
            </a:extLst>
          </p:cNvPr>
          <p:cNvSpPr txBox="1"/>
          <p:nvPr/>
        </p:nvSpPr>
        <p:spPr>
          <a:xfrm>
            <a:off x="8509001" y="5927570"/>
            <a:ext cx="233081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4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SIMONE SALTARELI¹; TALITA DE CÁSSIA RAMINELLI DA SILVA²; RODRIGO RAMON FALCONI GOMEZ²; AMANDA BATISTA VILARINDO³; FÁTIMA APARECIDA EMM FALEIROS SOUZA³ </a:t>
            </a:r>
          </a:p>
          <a:p>
            <a:pPr algn="r"/>
            <a:r>
              <a:rPr lang="pt-BR" sz="5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¹Universidade Paulista – UNIP; ²Centro Universitário </a:t>
            </a:r>
            <a:r>
              <a:rPr lang="pt-BR" sz="5400" dirty="0" err="1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Unieuro</a:t>
            </a:r>
            <a:r>
              <a:rPr lang="pt-BR" sz="5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; ³Escola de Enfermagem de Ribeirão Preto da Universidade de São Paulo – EERP-USP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BA6F2A-C722-4134-8053-5F464465283D}"/>
              </a:ext>
            </a:extLst>
          </p:cNvPr>
          <p:cNvSpPr txBox="1"/>
          <p:nvPr/>
        </p:nvSpPr>
        <p:spPr>
          <a:xfrm>
            <a:off x="723899" y="14555644"/>
            <a:ext cx="1547574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OBJETIVO</a:t>
            </a:r>
          </a:p>
          <a:p>
            <a:pPr algn="just"/>
            <a:r>
              <a:rPr lang="pt-BR" sz="40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 estudo objetivou caracterizar a compreensão de líderes e afiliados da religião espírita acerca da dor do existir, concernente com o conceito de Dor Total.  </a:t>
            </a:r>
          </a:p>
          <a:p>
            <a:pPr algn="just"/>
            <a:endParaRPr lang="pt-BR" sz="4400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5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7E2DB5-1E9C-4963-B92C-6CF9F8DCA79A}"/>
              </a:ext>
            </a:extLst>
          </p:cNvPr>
          <p:cNvSpPr txBox="1"/>
          <p:nvPr/>
        </p:nvSpPr>
        <p:spPr>
          <a:xfrm>
            <a:off x="631942" y="32665311"/>
            <a:ext cx="1534264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REFERÊNCIAS</a:t>
            </a:r>
          </a:p>
          <a:p>
            <a:pPr algn="just"/>
            <a:r>
              <a:rPr lang="pt-BR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 SOUZA, M.T.; NASCIMENO, C.A.; SPEZANI, R.S. Influências da  espiritualidade  e  religiosidade  na assistência de enfermagem a pacientes que  facejam  o  processo  morte-morrer. </a:t>
            </a:r>
            <a:r>
              <a:rPr lang="pt-BR" sz="4400" i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Revista Pró-</a:t>
            </a:r>
            <a:r>
              <a:rPr lang="pt-BR" sz="4400" i="1" dirty="0" err="1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UniverSUS</a:t>
            </a:r>
            <a:r>
              <a:rPr lang="pt-BR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v.10, n. 2, p. 32-38, 2019.  </a:t>
            </a:r>
          </a:p>
          <a:p>
            <a:pPr algn="just"/>
            <a:r>
              <a:rPr lang="pt-BR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Faleiros Sousa FAE, Pereira LV, Cardoso R, Hortense P, Multidimensional </a:t>
            </a:r>
            <a:r>
              <a:rPr lang="pt-BR" sz="4400" dirty="0" err="1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Pain</a:t>
            </a:r>
            <a:r>
              <a:rPr lang="pt-BR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4400" dirty="0" err="1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Avaliation</a:t>
            </a:r>
            <a:r>
              <a:rPr lang="pt-BR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4400" dirty="0" err="1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Scale</a:t>
            </a:r>
            <a:r>
              <a:rPr lang="pt-BR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 Rev. Latino-Am. Enfermagem, v.18, n. 1, p. </a:t>
            </a:r>
            <a:r>
              <a:rPr lang="pt-BR" sz="440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03-10, 2010.</a:t>
            </a:r>
            <a:endParaRPr lang="pt-BR" sz="4400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SAUNDERS C. </a:t>
            </a:r>
            <a:r>
              <a:rPr lang="en-US" sz="4400" i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Hospice and palliative care</a:t>
            </a:r>
            <a:r>
              <a:rPr lang="en-US" sz="4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 An interdisciplinary approach. London: Edward Arnold, 1991.</a:t>
            </a:r>
            <a:endParaRPr lang="pt-BR" sz="4400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defTabSz="914400"/>
            <a:endParaRPr lang="pt-BR" sz="16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6511437-3278-41A7-B723-8A2A677D93A1}"/>
              </a:ext>
            </a:extLst>
          </p:cNvPr>
          <p:cNvSpPr txBox="1"/>
          <p:nvPr/>
        </p:nvSpPr>
        <p:spPr>
          <a:xfrm>
            <a:off x="17321607" y="35478551"/>
            <a:ext cx="14882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Palavras-chave: </a:t>
            </a:r>
            <a:r>
              <a:rPr lang="pt-BR" sz="48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DOR; RELIGIÃO; AVALIAÇÃO DE DOR</a:t>
            </a:r>
            <a:endParaRPr lang="pt-BR" sz="48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C74667-9BD8-4975-B1E4-9A30E1FD7F1B}"/>
              </a:ext>
            </a:extLst>
          </p:cNvPr>
          <p:cNvSpPr txBox="1"/>
          <p:nvPr/>
        </p:nvSpPr>
        <p:spPr>
          <a:xfrm>
            <a:off x="583010" y="19396461"/>
            <a:ext cx="152391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METODOLOGIA</a:t>
            </a:r>
          </a:p>
          <a:p>
            <a:pPr algn="just"/>
            <a:r>
              <a:rPr lang="pt-BR" sz="40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Participaram 80 adeptos da religião espírita, sendo 40 líderes e 40 afiliados. A coleta foi realizada por meio do Instrumento de Avaliação de Conteúdos Religiosos IACOR, composto por entrevista e escala. Foi feita análise de conteúdo e calculou-se média aritmética e desvio-padrão.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6B2FD6-348B-4966-A4EB-C37AD075679E}"/>
              </a:ext>
            </a:extLst>
          </p:cNvPr>
          <p:cNvSpPr txBox="1"/>
          <p:nvPr/>
        </p:nvSpPr>
        <p:spPr>
          <a:xfrm>
            <a:off x="17306959" y="14468517"/>
            <a:ext cx="1451529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RESULTADOS E DISCUSSÃO (cont.)</a:t>
            </a:r>
          </a:p>
          <a:p>
            <a:pPr algn="just"/>
            <a:r>
              <a:rPr lang="pt-BR" sz="40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Em relação à escala, os itens de maior atribuição foram: Eu acredito que a natureza deveria ser respeitada (9,96±0,19); Eu acredito que todos os seres vivos merecem respeito (9,94±0,29); Eu acredito que eu tenho um espírito ou uma alma que pode sobreviver após minha morte (9,85±0,63); Estou convencido de que a morte não é o final (9,81±0,67); Eu acredito que a morte é uma passagem para um outro plano de existência (9,79±0,72).</a:t>
            </a:r>
            <a:r>
              <a:rPr lang="pt-BR" sz="36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 </a:t>
            </a:r>
            <a:endParaRPr lang="pt-BR" sz="20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896D952-AAA2-45EC-954F-485CF36865D2}"/>
              </a:ext>
            </a:extLst>
          </p:cNvPr>
          <p:cNvSpPr txBox="1"/>
          <p:nvPr/>
        </p:nvSpPr>
        <p:spPr>
          <a:xfrm>
            <a:off x="17331264" y="24568198"/>
            <a:ext cx="1449098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CONCLUSÃO</a:t>
            </a:r>
          </a:p>
          <a:p>
            <a:pPr algn="just"/>
            <a:r>
              <a:rPr lang="pt-BR" sz="40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Decorrente da análise da entrevista e da escala do IACOR, foi possível perceber as associações existentes entre a opinião dos participantes e os constructos religiosos da denominação da qual fazem parte e evidencia a necessidade de se conhecer e abordar o fenômeno religioso como parte integrante do ser humano, bem como um potencial recurso do manejo e da modulação  da dor do existir, expresso pela dor do mesmo diante das questões associadas à morte, à finitude e à desesperança.</a:t>
            </a:r>
            <a:r>
              <a:rPr lang="pt-B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C21A61F-53BD-4225-B7A6-9D4C5A283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02" y="40995529"/>
            <a:ext cx="152391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pt-BR" alt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EIXO TEMÁTICO:</a:t>
            </a:r>
            <a:r>
              <a:rPr lang="pt-BR" alt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Dor Crônica e Saúde Mental  </a:t>
            </a:r>
            <a:endParaRPr lang="pt-BR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47EE37-FB81-F8FA-2A48-1139B4526A78}"/>
              </a:ext>
            </a:extLst>
          </p:cNvPr>
          <p:cNvSpPr txBox="1"/>
          <p:nvPr/>
        </p:nvSpPr>
        <p:spPr>
          <a:xfrm>
            <a:off x="10778748" y="42119192"/>
            <a:ext cx="14515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Contato: simone.saltareli@docente.unip.br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39E8380-119F-9342-2216-ED8FEF9C57D8}"/>
              </a:ext>
            </a:extLst>
          </p:cNvPr>
          <p:cNvSpPr txBox="1">
            <a:spLocks/>
          </p:cNvSpPr>
          <p:nvPr/>
        </p:nvSpPr>
        <p:spPr>
          <a:xfrm>
            <a:off x="631941" y="6390811"/>
            <a:ext cx="6473305" cy="2692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4800" i="1" dirty="0">
              <a:solidFill>
                <a:srgbClr val="FFFF0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EA171FB-73C6-4EC9-A33E-6B23EACC268F}"/>
              </a:ext>
            </a:extLst>
          </p:cNvPr>
          <p:cNvSpPr txBox="1"/>
          <p:nvPr/>
        </p:nvSpPr>
        <p:spPr>
          <a:xfrm>
            <a:off x="735410" y="24654261"/>
            <a:ext cx="152391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RESULTADOS E DISCUSSÃO</a:t>
            </a:r>
          </a:p>
          <a:p>
            <a:pPr algn="just"/>
            <a:r>
              <a:rPr lang="pt-BR" sz="40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Da entrevista emergiram as categorias: Tempo de afiliação, Início da prática religiosa e mudanças de afiliação, Responsabilidade pelos atos e relação com a morte, Descrição de Deus, Consciência da existência de experiências profundas, Possibilidade de recompensa, Aumento da fé na proximidade com a morte, Religião como tentativa de explicar as limitações humanas, Relação entre religião e ciência e A religião do passado e do presente em relação à ciência. </a:t>
            </a:r>
          </a:p>
        </p:txBody>
      </p:sp>
      <p:sp>
        <p:nvSpPr>
          <p:cNvPr id="6" name="AutoShape 2" descr="Universidade Paulista – UNIP – Afubesp">
            <a:extLst>
              <a:ext uri="{FF2B5EF4-FFF2-40B4-BE49-F238E27FC236}">
                <a16:creationId xmlns:a16="http://schemas.microsoft.com/office/drawing/2014/main" id="{D4658173-41E2-4CA0-818A-11411FF002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46450" y="21447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5FE731C-1B90-4785-BCAC-BADB04E03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15" y="6931894"/>
            <a:ext cx="6780074" cy="22082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66a2fda-8add-4bbd-b7c7-3ee0d79c56f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33C7A6DFB584FA0739C9AAED8400E" ma:contentTypeVersion="15" ma:contentTypeDescription="Create a new document." ma:contentTypeScope="" ma:versionID="22abeb283d0aec7bba0dbc05ea202ab9">
  <xsd:schema xmlns:xsd="http://www.w3.org/2001/XMLSchema" xmlns:xs="http://www.w3.org/2001/XMLSchema" xmlns:p="http://schemas.microsoft.com/office/2006/metadata/properties" xmlns:ns3="066a2fda-8add-4bbd-b7c7-3ee0d79c56fc" xmlns:ns4="52f709d6-5dc1-4641-8e7d-b4143b1e557f" targetNamespace="http://schemas.microsoft.com/office/2006/metadata/properties" ma:root="true" ma:fieldsID="89972f61642f2b55002204f79eba0821" ns3:_="" ns4:_="">
    <xsd:import namespace="066a2fda-8add-4bbd-b7c7-3ee0d79c56fc"/>
    <xsd:import namespace="52f709d6-5dc1-4641-8e7d-b4143b1e55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a2fda-8add-4bbd-b7c7-3ee0d79c5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709d6-5dc1-4641-8e7d-b4143b1e557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B0EAD0-EAEC-497D-9DD2-4BADFCC3BB98}">
  <ds:schemaRefs>
    <ds:schemaRef ds:uri="52f709d6-5dc1-4641-8e7d-b4143b1e557f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066a2fda-8add-4bbd-b7c7-3ee0d79c56f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C3E0EF-6F21-4D99-B5F2-E4C9EF8FD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a2fda-8add-4bbd-b7c7-3ee0d79c56fc"/>
    <ds:schemaRef ds:uri="52f709d6-5dc1-4641-8e7d-b4143b1e5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957916-4F33-441E-ACB1-968A254EB3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2574</TotalTime>
  <Words>531</Words>
  <Application>Microsoft Office PowerPoint</Application>
  <PresentationFormat>Personalizar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Trebuchet MS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Simone Saltareli</cp:lastModifiedBy>
  <cp:revision>132</cp:revision>
  <dcterms:created xsi:type="dcterms:W3CDTF">2016-05-25T18:40:51Z</dcterms:created>
  <dcterms:modified xsi:type="dcterms:W3CDTF">2023-08-29T17:11:12Z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0x01010037D33C7A6DFB584FA0739C9AAED8400E</vt:lpwstr>
  </property>
</Properties>
</file>